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315" r:id="rId4"/>
    <p:sldId id="257" r:id="rId5"/>
    <p:sldId id="328" r:id="rId6"/>
    <p:sldId id="350" r:id="rId7"/>
    <p:sldId id="332" r:id="rId8"/>
    <p:sldId id="333" r:id="rId9"/>
    <p:sldId id="335" r:id="rId10"/>
    <p:sldId id="336" r:id="rId11"/>
    <p:sldId id="339" r:id="rId12"/>
    <p:sldId id="340" r:id="rId13"/>
    <p:sldId id="338" r:id="rId14"/>
    <p:sldId id="337" r:id="rId15"/>
    <p:sldId id="341" r:id="rId16"/>
    <p:sldId id="342" r:id="rId17"/>
    <p:sldId id="334" r:id="rId18"/>
    <p:sldId id="346" r:id="rId19"/>
    <p:sldId id="347" r:id="rId20"/>
    <p:sldId id="348" r:id="rId21"/>
    <p:sldId id="344" r:id="rId22"/>
    <p:sldId id="343" r:id="rId23"/>
    <p:sldId id="351" r:id="rId24"/>
    <p:sldId id="349" r:id="rId25"/>
    <p:sldId id="326" r:id="rId26"/>
  </p:sldIdLst>
  <p:sldSz cx="9144000" cy="5143500" type="screen16x9"/>
  <p:notesSz cx="6858000" cy="9144000"/>
  <p:embeddedFontLst>
    <p:embeddedFont>
      <p:font typeface="华文行楷" panose="02010800040101010101" pitchFamily="2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方正兰亭细黑_GBK_M" panose="02010600030101010101" charset="-122"/>
      <p:regular r:id="rId33"/>
    </p:embeddedFont>
    <p:embeddedFont>
      <p:font typeface="方正兰亭黑_GBK" panose="02010600030101010101" charset="-122"/>
      <p:regular r:id="rId34"/>
    </p:embeddedFont>
    <p:embeddedFont>
      <p:font typeface="方正韵动中黑简体" panose="02010600030101010101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Watford DB"/>
      <p:regular r:id="rId38"/>
    </p:embeddedFont>
    <p:embeddedFont>
      <p:font typeface="方正兰亭黑简体" panose="02010600030101010101" charset="-122"/>
      <p:regular r:id="rId39"/>
    </p:embeddedFont>
    <p:embeddedFont>
      <p:font typeface="方正兰亭细黑_GBK" panose="02010600030101010101" charset="-122"/>
      <p:regular r:id="rId40"/>
    </p:embeddedFont>
    <p:embeddedFont>
      <p:font typeface="Impact" panose="020B0806030902050204" pitchFamily="34" charset="0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A5A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67" autoAdjust="0"/>
  </p:normalViewPr>
  <p:slideViewPr>
    <p:cSldViewPr snapToGrid="0">
      <p:cViewPr varScale="1">
        <p:scale>
          <a:sx n="92" d="100"/>
          <a:sy n="92" d="100"/>
        </p:scale>
        <p:origin x="756" y="30"/>
      </p:cViewPr>
      <p:guideLst>
        <p:guide orient="horz" pos="1620"/>
        <p:guide pos="2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6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66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84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68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2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4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2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498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94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23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64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257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80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433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97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283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1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68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32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7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5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23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3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22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dirty="0" smtClean="0">
                  <a:solidFill>
                    <a:srgbClr val="005292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7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7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0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3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2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8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2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3600" dirty="0" smtClean="0">
                  <a:solidFill>
                    <a:srgbClr val="005292"/>
                  </a:solidFill>
                  <a:latin typeface="Impact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6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7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7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0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1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0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3600" dirty="0" smtClean="0">
                  <a:solidFill>
                    <a:srgbClr val="005292"/>
                  </a:solidFill>
                  <a:latin typeface="Impact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0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9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621323" y="216613"/>
            <a:ext cx="3741377" cy="37413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椭圆 7"/>
          <p:cNvSpPr/>
          <p:nvPr/>
        </p:nvSpPr>
        <p:spPr>
          <a:xfrm rot="10498052">
            <a:off x="1620315" y="3970953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0498052">
            <a:off x="2373672" y="4627445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189283" y="3406942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5846" y="3501799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98806" y="433214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 rot="10498052">
            <a:off x="1885935" y="3263614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223937" y="4521063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/>
          <p:cNvSpPr/>
          <p:nvPr/>
        </p:nvSpPr>
        <p:spPr>
          <a:xfrm rot="10498052">
            <a:off x="864969" y="4139410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438065" y="411525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/>
          <p:cNvSpPr/>
          <p:nvPr/>
        </p:nvSpPr>
        <p:spPr>
          <a:xfrm rot="10498052">
            <a:off x="3629030" y="4713305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0498052">
            <a:off x="419086" y="4786416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>
            <a:off x="2984531" y="2339853"/>
            <a:ext cx="3042416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898806" y="148791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简易聊天</a:t>
            </a:r>
            <a:r>
              <a:rPr lang="zh-CN" altLang="en-US" sz="4000" b="1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软件</a:t>
            </a:r>
          </a:p>
        </p:txBody>
      </p:sp>
      <p:sp>
        <p:nvSpPr>
          <p:cNvPr id="59" name="椭圆 58"/>
          <p:cNvSpPr/>
          <p:nvPr/>
        </p:nvSpPr>
        <p:spPr>
          <a:xfrm rot="10498052">
            <a:off x="6535215" y="4000987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0498052">
            <a:off x="7288572" y="4657479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7104183" y="3436976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960746" y="353183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813706" y="4362181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椭圆 69"/>
          <p:cNvSpPr/>
          <p:nvPr/>
        </p:nvSpPr>
        <p:spPr>
          <a:xfrm rot="10498052">
            <a:off x="6800835" y="3293648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6138837" y="4551097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椭圆 73"/>
          <p:cNvSpPr/>
          <p:nvPr/>
        </p:nvSpPr>
        <p:spPr>
          <a:xfrm rot="10498052">
            <a:off x="5779869" y="4169444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8352965" y="414528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椭圆 77"/>
          <p:cNvSpPr/>
          <p:nvPr/>
        </p:nvSpPr>
        <p:spPr>
          <a:xfrm rot="10498052">
            <a:off x="8543930" y="4743339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rot="10498052">
            <a:off x="5333986" y="4816450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500403" y="3110963"/>
            <a:ext cx="214513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 辩 人 ： 张夫花</a:t>
            </a:r>
          </a:p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kern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李宏利</a:t>
            </a:r>
            <a:endParaRPr lang="zh-CN" altLang="en-US" kern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6 -0.7892 L 5E-6 2.4691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7 -0.68768 L 3.61111E-6 2.94717E-6 " pathEditMode="relative" rAng="0" ptsTypes="AA">
                                      <p:cBhvr>
                                        <p:cTn id="50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14" y="34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23" grpId="0" animBg="1"/>
      <p:bldP spid="27" grpId="0" animBg="1"/>
      <p:bldP spid="28" grpId="0" animBg="1"/>
      <p:bldP spid="57" grpId="0"/>
      <p:bldP spid="59" grpId="0" animBg="1"/>
      <p:bldP spid="60" grpId="0" animBg="1"/>
      <p:bldP spid="70" grpId="0" animBg="1"/>
      <p:bldP spid="74" grpId="0" animBg="1"/>
      <p:bldP spid="78" grpId="0" animBg="1"/>
      <p:bldP spid="79" grpId="0" animBg="1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938608" y="1425893"/>
            <a:ext cx="1204367" cy="461667"/>
            <a:chOff x="1936759" y="922587"/>
            <a:chExt cx="1204367" cy="461667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类代码框架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代码框架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02" y="2414514"/>
            <a:ext cx="1781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96" y="7924"/>
            <a:ext cx="2642315" cy="513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938608" y="1425893"/>
            <a:ext cx="1204367" cy="461667"/>
            <a:chOff x="1936759" y="922587"/>
            <a:chExt cx="1204367" cy="461667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类代码框架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代码框架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02" y="2414514"/>
            <a:ext cx="1781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00" y="1804328"/>
            <a:ext cx="1679999" cy="109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93" y="3362251"/>
            <a:ext cx="531495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290" y="1656726"/>
            <a:ext cx="19145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938608" y="1425893"/>
            <a:ext cx="1204367" cy="461667"/>
            <a:chOff x="1936759" y="922587"/>
            <a:chExt cx="1204367" cy="461667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类代码框架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代码框架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02" y="2414514"/>
            <a:ext cx="1781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782" y="394969"/>
            <a:ext cx="26670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8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938608" y="1425893"/>
            <a:ext cx="1204367" cy="461667"/>
            <a:chOff x="1936759" y="922587"/>
            <a:chExt cx="1204367" cy="461667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类代码框架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代码框架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02" y="2414514"/>
            <a:ext cx="1781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95024"/>
            <a:ext cx="26670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69" y="1508785"/>
            <a:ext cx="24479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4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数据库展示</a:t>
            </a:r>
          </a:p>
        </p:txBody>
      </p:sp>
      <p:cxnSp>
        <p:nvCxnSpPr>
          <p:cNvPr id="111" name="直接连接符 110"/>
          <p:cNvCxnSpPr/>
          <p:nvPr/>
        </p:nvCxnSpPr>
        <p:spPr>
          <a:xfrm>
            <a:off x="2510613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3707666" y="709440"/>
            <a:ext cx="1204367" cy="461667"/>
            <a:chOff x="1936759" y="922587"/>
            <a:chExt cx="1204367" cy="461667"/>
          </a:xfrm>
        </p:grpSpPr>
        <p:grpSp>
          <p:nvGrpSpPr>
            <p:cNvPr id="14" name="组合 13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账户表设计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82" y="1744937"/>
            <a:ext cx="6307137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6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数据库展示</a:t>
            </a:r>
          </a:p>
        </p:txBody>
      </p:sp>
      <p:cxnSp>
        <p:nvCxnSpPr>
          <p:cNvPr id="111" name="直接连接符 110"/>
          <p:cNvCxnSpPr/>
          <p:nvPr/>
        </p:nvCxnSpPr>
        <p:spPr>
          <a:xfrm>
            <a:off x="2510613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62" y="2398506"/>
            <a:ext cx="8110937" cy="193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707666" y="1362583"/>
            <a:ext cx="1204367" cy="461667"/>
            <a:chOff x="1936759" y="922587"/>
            <a:chExt cx="1204367" cy="461667"/>
          </a:xfrm>
        </p:grpSpPr>
        <p:grpSp>
          <p:nvGrpSpPr>
            <p:cNvPr id="14" name="组合 13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账户表信息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34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核心技术</a:t>
            </a:r>
            <a:r>
              <a:rPr lang="en-US" altLang="zh-CN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—</a:t>
            </a:r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细节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3141480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906623" y="879726"/>
            <a:ext cx="1995700" cy="565754"/>
            <a:chOff x="1936759" y="907119"/>
            <a:chExt cx="1647770" cy="477137"/>
          </a:xfrm>
        </p:grpSpPr>
        <p:grpSp>
          <p:nvGrpSpPr>
            <p:cNvPr id="14" name="组合 13"/>
            <p:cNvGrpSpPr/>
            <p:nvPr/>
          </p:nvGrpSpPr>
          <p:grpSpPr>
            <a:xfrm>
              <a:off x="1936759" y="907119"/>
              <a:ext cx="1197832" cy="477137"/>
              <a:chOff x="3295234" y="2665224"/>
              <a:chExt cx="2596057" cy="374998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3295234" y="2665224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1936759" y="988122"/>
              <a:ext cx="1647770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QQ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号自动生成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23327" y="2269332"/>
            <a:ext cx="2418153" cy="565754"/>
            <a:chOff x="1936759" y="907119"/>
            <a:chExt cx="1647770" cy="477137"/>
          </a:xfrm>
        </p:grpSpPr>
        <p:grpSp>
          <p:nvGrpSpPr>
            <p:cNvPr id="20" name="组合 19"/>
            <p:cNvGrpSpPr/>
            <p:nvPr/>
          </p:nvGrpSpPr>
          <p:grpSpPr>
            <a:xfrm>
              <a:off x="1936759" y="907119"/>
              <a:ext cx="1197832" cy="477137"/>
              <a:chOff x="3295234" y="2665224"/>
              <a:chExt cx="2596057" cy="374998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3295234" y="2665224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16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1936759" y="988122"/>
              <a:ext cx="1647770" cy="266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IP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地址自动获取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6880" y="4177108"/>
            <a:ext cx="3064270" cy="657733"/>
            <a:chOff x="1936759" y="907119"/>
            <a:chExt cx="1647770" cy="554709"/>
          </a:xfrm>
        </p:grpSpPr>
        <p:grpSp>
          <p:nvGrpSpPr>
            <p:cNvPr id="25" name="组合 24"/>
            <p:cNvGrpSpPr/>
            <p:nvPr/>
          </p:nvGrpSpPr>
          <p:grpSpPr>
            <a:xfrm>
              <a:off x="1936759" y="907119"/>
              <a:ext cx="1197832" cy="477137"/>
              <a:chOff x="3295234" y="2665224"/>
              <a:chExt cx="2596057" cy="374998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3295234" y="2665224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TextBox 16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1936759" y="988122"/>
              <a:ext cx="1647770" cy="473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端口号占用与否的判断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505" y="3394304"/>
            <a:ext cx="5783677" cy="17577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301" y="1689734"/>
            <a:ext cx="4619048" cy="13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40" y="973633"/>
            <a:ext cx="6447619" cy="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核心技术</a:t>
            </a:r>
            <a:r>
              <a:rPr lang="en-US" altLang="zh-CN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—</a:t>
            </a:r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头像的显示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3965340" y="26297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83" y="1475509"/>
            <a:ext cx="5818438" cy="29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核心技术</a:t>
            </a:r>
            <a:r>
              <a:rPr lang="en-US" altLang="zh-CN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—</a:t>
            </a:r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头像的显示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3975731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28" y="595024"/>
            <a:ext cx="7324090" cy="452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1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8957" y="206330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核心</a:t>
            </a:r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技术</a:t>
            </a:r>
            <a:r>
              <a:rPr lang="en-US" altLang="zh-CN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—</a:t>
            </a:r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通信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086839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38636" y="1320691"/>
            <a:ext cx="2855714" cy="2295905"/>
            <a:chOff x="140013" y="980695"/>
            <a:chExt cx="2855714" cy="2295905"/>
          </a:xfrm>
        </p:grpSpPr>
        <p:grpSp>
          <p:nvGrpSpPr>
            <p:cNvPr id="17" name="组合 16"/>
            <p:cNvGrpSpPr/>
            <p:nvPr/>
          </p:nvGrpSpPr>
          <p:grpSpPr>
            <a:xfrm>
              <a:off x="140013" y="980695"/>
              <a:ext cx="2855714" cy="2295905"/>
              <a:chOff x="1248617" y="1014961"/>
              <a:chExt cx="6955583" cy="1364172"/>
            </a:xfrm>
          </p:grpSpPr>
          <p:sp>
            <p:nvSpPr>
              <p:cNvPr id="18" name="圆角矩形 17"/>
              <p:cNvSpPr/>
              <p:nvPr/>
            </p:nvSpPr>
            <p:spPr bwMode="auto">
              <a:xfrm>
                <a:off x="1264428" y="1152525"/>
                <a:ext cx="6939772" cy="1226608"/>
              </a:xfrm>
              <a:prstGeom prst="roundRect">
                <a:avLst>
                  <a:gd name="adj" fmla="val 996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"/>
              <p:cNvSpPr/>
              <p:nvPr/>
            </p:nvSpPr>
            <p:spPr>
              <a:xfrm>
                <a:off x="1325204" y="1014961"/>
                <a:ext cx="1565482" cy="175664"/>
              </a:xfrm>
              <a:custGeom>
                <a:avLst/>
                <a:gdLst>
                  <a:gd name="connsiteX0" fmla="*/ 0 w 1565482"/>
                  <a:gd name="connsiteY0" fmla="*/ 0 h 247650"/>
                  <a:gd name="connsiteX1" fmla="*/ 1565482 w 1565482"/>
                  <a:gd name="connsiteY1" fmla="*/ 0 h 247650"/>
                  <a:gd name="connsiteX2" fmla="*/ 1565482 w 1565482"/>
                  <a:gd name="connsiteY2" fmla="*/ 247650 h 247650"/>
                  <a:gd name="connsiteX3" fmla="*/ 0 w 1565482"/>
                  <a:gd name="connsiteY3" fmla="*/ 247650 h 247650"/>
                  <a:gd name="connsiteX4" fmla="*/ 0 w 1565482"/>
                  <a:gd name="connsiteY4" fmla="*/ 0 h 247650"/>
                  <a:gd name="connsiteX0-1" fmla="*/ 0 w 1565482"/>
                  <a:gd name="connsiteY0-2" fmla="*/ 0 h 247650"/>
                  <a:gd name="connsiteX1-3" fmla="*/ 1298782 w 1565482"/>
                  <a:gd name="connsiteY1-4" fmla="*/ 0 h 247650"/>
                  <a:gd name="connsiteX2-5" fmla="*/ 1565482 w 1565482"/>
                  <a:gd name="connsiteY2-6" fmla="*/ 247650 h 247650"/>
                  <a:gd name="connsiteX3-7" fmla="*/ 0 w 1565482"/>
                  <a:gd name="connsiteY3-8" fmla="*/ 247650 h 247650"/>
                  <a:gd name="connsiteX4-9" fmla="*/ 0 w 1565482"/>
                  <a:gd name="connsiteY4-10" fmla="*/ 0 h 2476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65482" h="247650">
                    <a:moveTo>
                      <a:pt x="0" y="0"/>
                    </a:moveTo>
                    <a:lnTo>
                      <a:pt x="1298782" y="0"/>
                    </a:lnTo>
                    <a:lnTo>
                      <a:pt x="1565482" y="247650"/>
                    </a:lnTo>
                    <a:lnTo>
                      <a:pt x="0" y="247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2"/>
              <p:cNvSpPr/>
              <p:nvPr/>
            </p:nvSpPr>
            <p:spPr>
              <a:xfrm>
                <a:off x="1248617" y="1014961"/>
                <a:ext cx="1370757" cy="342152"/>
              </a:xfrm>
              <a:custGeom>
                <a:avLst/>
                <a:gdLst>
                  <a:gd name="connsiteX0" fmla="*/ 0 w 1323133"/>
                  <a:gd name="connsiteY0" fmla="*/ 0 h 1198669"/>
                  <a:gd name="connsiteX1" fmla="*/ 1323133 w 1323133"/>
                  <a:gd name="connsiteY1" fmla="*/ 0 h 1198669"/>
                  <a:gd name="connsiteX2" fmla="*/ 1323133 w 1323133"/>
                  <a:gd name="connsiteY2" fmla="*/ 1198669 h 1198669"/>
                  <a:gd name="connsiteX3" fmla="*/ 0 w 1323133"/>
                  <a:gd name="connsiteY3" fmla="*/ 1198669 h 1198669"/>
                  <a:gd name="connsiteX4" fmla="*/ 0 w 1323133"/>
                  <a:gd name="connsiteY4" fmla="*/ 0 h 1198669"/>
                  <a:gd name="connsiteX0-1" fmla="*/ 0 w 1323133"/>
                  <a:gd name="connsiteY0-2" fmla="*/ 0 h 1198669"/>
                  <a:gd name="connsiteX1-3" fmla="*/ 1323133 w 1323133"/>
                  <a:gd name="connsiteY1-4" fmla="*/ 0 h 1198669"/>
                  <a:gd name="connsiteX2-5" fmla="*/ 1085008 w 1323133"/>
                  <a:gd name="connsiteY2-6" fmla="*/ 817669 h 1198669"/>
                  <a:gd name="connsiteX3-7" fmla="*/ 0 w 1323133"/>
                  <a:gd name="connsiteY3-8" fmla="*/ 1198669 h 1198669"/>
                  <a:gd name="connsiteX4-9" fmla="*/ 0 w 1323133"/>
                  <a:gd name="connsiteY4-10" fmla="*/ 0 h 1198669"/>
                  <a:gd name="connsiteX0-11" fmla="*/ 47625 w 1370758"/>
                  <a:gd name="connsiteY0-12" fmla="*/ 0 h 827194"/>
                  <a:gd name="connsiteX1-13" fmla="*/ 1370758 w 1370758"/>
                  <a:gd name="connsiteY1-14" fmla="*/ 0 h 827194"/>
                  <a:gd name="connsiteX2-15" fmla="*/ 1132633 w 1370758"/>
                  <a:gd name="connsiteY2-16" fmla="*/ 817669 h 827194"/>
                  <a:gd name="connsiteX3-17" fmla="*/ 0 w 1370758"/>
                  <a:gd name="connsiteY3-18" fmla="*/ 827194 h 827194"/>
                  <a:gd name="connsiteX4-19" fmla="*/ 47625 w 1370758"/>
                  <a:gd name="connsiteY4-20" fmla="*/ 0 h 827194"/>
                  <a:gd name="connsiteX0-21" fmla="*/ 47625 w 1370758"/>
                  <a:gd name="connsiteY0-22" fmla="*/ 0 h 836719"/>
                  <a:gd name="connsiteX1-23" fmla="*/ 1370758 w 1370758"/>
                  <a:gd name="connsiteY1-24" fmla="*/ 0 h 836719"/>
                  <a:gd name="connsiteX2-25" fmla="*/ 875458 w 1370758"/>
                  <a:gd name="connsiteY2-26" fmla="*/ 836719 h 836719"/>
                  <a:gd name="connsiteX3-27" fmla="*/ 0 w 1370758"/>
                  <a:gd name="connsiteY3-28" fmla="*/ 827194 h 836719"/>
                  <a:gd name="connsiteX4-29" fmla="*/ 47625 w 1370758"/>
                  <a:gd name="connsiteY4-30" fmla="*/ 0 h 8367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70758" h="836719">
                    <a:moveTo>
                      <a:pt x="47625" y="0"/>
                    </a:moveTo>
                    <a:lnTo>
                      <a:pt x="1370758" y="0"/>
                    </a:lnTo>
                    <a:lnTo>
                      <a:pt x="875458" y="836719"/>
                    </a:lnTo>
                    <a:lnTo>
                      <a:pt x="0" y="827194"/>
                    </a:lnTo>
                    <a:lnTo>
                      <a:pt x="47625" y="0"/>
                    </a:lnTo>
                    <a:close/>
                  </a:path>
                </a:pathLst>
              </a:custGeom>
              <a:solidFill>
                <a:srgbClr val="163A5A"/>
              </a:solidFill>
              <a:ln>
                <a:noFill/>
              </a:ln>
              <a:effectLst>
                <a:outerShdw blurRad="63500" dist="63500" sx="102000" sy="102000" algn="ctr" rotWithShape="0">
                  <a:prstClr val="black">
                    <a:alpha val="6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448315" y="1263661"/>
                <a:ext cx="5419533" cy="424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zh-CN" altLang="zh-CN" sz="1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64135" y="1743714"/>
              <a:ext cx="221396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发送消息函数，将要发送的信息封装到字节流中，将其放到</a:t>
              </a:r>
              <a:r>
                <a:rPr lang="en-US" altLang="zh-CN" sz="1400" dirty="0" err="1"/>
                <a:t>DatagramSocket</a:t>
              </a:r>
              <a:r>
                <a:rPr lang="zh-CN" altLang="en-US" sz="1400" dirty="0"/>
                <a:t>中，然后用</a:t>
              </a:r>
              <a:r>
                <a:rPr lang="en-US" altLang="zh-CN" sz="1400" dirty="0" err="1"/>
                <a:t>DatagramSocket</a:t>
              </a:r>
              <a:r>
                <a:rPr lang="zh-CN" altLang="en-US" sz="1400" dirty="0"/>
                <a:t>发送操作</a:t>
              </a:r>
            </a:p>
          </p:txBody>
        </p:sp>
      </p:grpSp>
      <p:cxnSp>
        <p:nvCxnSpPr>
          <p:cNvPr id="25" name="直接连接符 24"/>
          <p:cNvCxnSpPr/>
          <p:nvPr/>
        </p:nvCxnSpPr>
        <p:spPr>
          <a:xfrm flipV="1">
            <a:off x="3107266" y="1320691"/>
            <a:ext cx="0" cy="26670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291" y="713585"/>
            <a:ext cx="5850627" cy="44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8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913537" y="2403049"/>
            <a:ext cx="7152685" cy="1209734"/>
          </a:xfrm>
          <a:custGeom>
            <a:avLst/>
            <a:gdLst>
              <a:gd name="connsiteX0" fmla="*/ 0 w 5867400"/>
              <a:gd name="connsiteY0" fmla="*/ 1629397 h 1629397"/>
              <a:gd name="connsiteX1" fmla="*/ 1266825 w 5867400"/>
              <a:gd name="connsiteY1" fmla="*/ 622 h 1629397"/>
              <a:gd name="connsiteX2" fmla="*/ 2790825 w 5867400"/>
              <a:gd name="connsiteY2" fmla="*/ 1419847 h 1629397"/>
              <a:gd name="connsiteX3" fmla="*/ 4181475 w 5867400"/>
              <a:gd name="connsiteY3" fmla="*/ 48247 h 1629397"/>
              <a:gd name="connsiteX4" fmla="*/ 5867400 w 5867400"/>
              <a:gd name="connsiteY4" fmla="*/ 1524622 h 1629397"/>
              <a:gd name="connsiteX0-1" fmla="*/ 0 w 5867400"/>
              <a:gd name="connsiteY0-2" fmla="*/ 1629395 h 1629395"/>
              <a:gd name="connsiteX1-3" fmla="*/ 1266825 w 5867400"/>
              <a:gd name="connsiteY1-4" fmla="*/ 620 h 1629395"/>
              <a:gd name="connsiteX2-5" fmla="*/ 2790825 w 5867400"/>
              <a:gd name="connsiteY2-6" fmla="*/ 1419845 h 1629395"/>
              <a:gd name="connsiteX3-7" fmla="*/ 4419600 w 5867400"/>
              <a:gd name="connsiteY3-8" fmla="*/ 620 h 1629395"/>
              <a:gd name="connsiteX4-9" fmla="*/ 5867400 w 5867400"/>
              <a:gd name="connsiteY4-10" fmla="*/ 1524620 h 1629395"/>
              <a:gd name="connsiteX0-11" fmla="*/ 0 w 5867400"/>
              <a:gd name="connsiteY0-12" fmla="*/ 1629283 h 1629283"/>
              <a:gd name="connsiteX1-13" fmla="*/ 1266825 w 5867400"/>
              <a:gd name="connsiteY1-14" fmla="*/ 508 h 1629283"/>
              <a:gd name="connsiteX2-15" fmla="*/ 2647950 w 5867400"/>
              <a:gd name="connsiteY2-16" fmla="*/ 1438783 h 1629283"/>
              <a:gd name="connsiteX3-17" fmla="*/ 4419600 w 5867400"/>
              <a:gd name="connsiteY3-18" fmla="*/ 508 h 1629283"/>
              <a:gd name="connsiteX4-19" fmla="*/ 5867400 w 5867400"/>
              <a:gd name="connsiteY4-20" fmla="*/ 1524508 h 1629283"/>
              <a:gd name="connsiteX0-21" fmla="*/ 0 w 6183053"/>
              <a:gd name="connsiteY0-22" fmla="*/ 1333902 h 1524402"/>
              <a:gd name="connsiteX1-23" fmla="*/ 1582478 w 6183053"/>
              <a:gd name="connsiteY1-24" fmla="*/ 402 h 1524402"/>
              <a:gd name="connsiteX2-25" fmla="*/ 2963603 w 6183053"/>
              <a:gd name="connsiteY2-26" fmla="*/ 1438677 h 1524402"/>
              <a:gd name="connsiteX3-27" fmla="*/ 4735253 w 6183053"/>
              <a:gd name="connsiteY3-28" fmla="*/ 402 h 1524402"/>
              <a:gd name="connsiteX4-29" fmla="*/ 6183053 w 6183053"/>
              <a:gd name="connsiteY4-30" fmla="*/ 1524402 h 1524402"/>
              <a:gd name="connsiteX0-31" fmla="*/ 0 w 6183053"/>
              <a:gd name="connsiteY0-32" fmla="*/ 1335661 h 1526161"/>
              <a:gd name="connsiteX1-33" fmla="*/ 1582478 w 6183053"/>
              <a:gd name="connsiteY1-34" fmla="*/ 2161 h 1526161"/>
              <a:gd name="connsiteX2-35" fmla="*/ 2898854 w 6183053"/>
              <a:gd name="connsiteY2-36" fmla="*/ 1164211 h 1526161"/>
              <a:gd name="connsiteX3-37" fmla="*/ 4735253 w 6183053"/>
              <a:gd name="connsiteY3-38" fmla="*/ 2161 h 1526161"/>
              <a:gd name="connsiteX4-39" fmla="*/ 6183053 w 6183053"/>
              <a:gd name="connsiteY4-40" fmla="*/ 1526161 h 1526161"/>
              <a:gd name="connsiteX0-41" fmla="*/ 0 w 6174959"/>
              <a:gd name="connsiteY0-42" fmla="*/ 1334007 h 1334007"/>
              <a:gd name="connsiteX1-43" fmla="*/ 1582478 w 6174959"/>
              <a:gd name="connsiteY1-44" fmla="*/ 507 h 1334007"/>
              <a:gd name="connsiteX2-45" fmla="*/ 2898854 w 6174959"/>
              <a:gd name="connsiteY2-46" fmla="*/ 1162557 h 1334007"/>
              <a:gd name="connsiteX3-47" fmla="*/ 4735253 w 6174959"/>
              <a:gd name="connsiteY3-48" fmla="*/ 507 h 1334007"/>
              <a:gd name="connsiteX4-49" fmla="*/ 6174959 w 6174959"/>
              <a:gd name="connsiteY4-50" fmla="*/ 1162557 h 1334007"/>
              <a:gd name="connsiteX0-51" fmla="*/ 0 w 6174959"/>
              <a:gd name="connsiteY0-52" fmla="*/ 1334067 h 1334067"/>
              <a:gd name="connsiteX1-53" fmla="*/ 1582478 w 6174959"/>
              <a:gd name="connsiteY1-54" fmla="*/ 567 h 1334067"/>
              <a:gd name="connsiteX2-55" fmla="*/ 3157851 w 6174959"/>
              <a:gd name="connsiteY2-56" fmla="*/ 1153092 h 1334067"/>
              <a:gd name="connsiteX3-57" fmla="*/ 4735253 w 6174959"/>
              <a:gd name="connsiteY3-58" fmla="*/ 567 h 1334067"/>
              <a:gd name="connsiteX4-59" fmla="*/ 6174959 w 6174959"/>
              <a:gd name="connsiteY4-60" fmla="*/ 1162617 h 1334067"/>
              <a:gd name="connsiteX0-61" fmla="*/ 0 w 6077835"/>
              <a:gd name="connsiteY0-62" fmla="*/ 1209734 h 1209734"/>
              <a:gd name="connsiteX1-63" fmla="*/ 1485354 w 6077835"/>
              <a:gd name="connsiteY1-64" fmla="*/ 59 h 1209734"/>
              <a:gd name="connsiteX2-65" fmla="*/ 3060727 w 6077835"/>
              <a:gd name="connsiteY2-66" fmla="*/ 1152584 h 1209734"/>
              <a:gd name="connsiteX3-67" fmla="*/ 4638129 w 6077835"/>
              <a:gd name="connsiteY3-68" fmla="*/ 59 h 1209734"/>
              <a:gd name="connsiteX4-69" fmla="*/ 6077835 w 6077835"/>
              <a:gd name="connsiteY4-70" fmla="*/ 1162109 h 1209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77835" h="1209734">
                <a:moveTo>
                  <a:pt x="0" y="1209734"/>
                </a:moveTo>
                <a:cubicBezTo>
                  <a:pt x="400844" y="412809"/>
                  <a:pt x="975233" y="9584"/>
                  <a:pt x="1485354" y="59"/>
                </a:cubicBezTo>
                <a:cubicBezTo>
                  <a:pt x="1995475" y="-9466"/>
                  <a:pt x="2535265" y="1152584"/>
                  <a:pt x="3060727" y="1152584"/>
                </a:cubicBezTo>
                <a:cubicBezTo>
                  <a:pt x="3586189" y="1152584"/>
                  <a:pt x="4135278" y="-1528"/>
                  <a:pt x="4638129" y="59"/>
                </a:cubicBezTo>
                <a:cubicBezTo>
                  <a:pt x="5140980" y="1646"/>
                  <a:pt x="5931785" y="820796"/>
                  <a:pt x="6077835" y="1162109"/>
                </a:cubicBezTo>
              </a:path>
            </a:pathLst>
          </a:custGeom>
          <a:noFill/>
          <a:ln w="76200">
            <a:solidFill>
              <a:srgbClr val="163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6"/>
          <p:cNvSpPr txBox="1">
            <a:spLocks noChangeArrowheads="1"/>
          </p:cNvSpPr>
          <p:nvPr/>
        </p:nvSpPr>
        <p:spPr bwMode="auto">
          <a:xfrm>
            <a:off x="1218265" y="3889424"/>
            <a:ext cx="137561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dirty="0" smtClean="0">
                <a:solidFill>
                  <a:schemeClr val="tx2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整体分析</a:t>
            </a:r>
            <a:endParaRPr lang="zh-CN" dirty="0">
              <a:solidFill>
                <a:schemeClr val="tx2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837251" y="2510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63A5A"/>
                </a:solidFill>
                <a:latin typeface="Kozuka Gothic Pro R" pitchFamily="34" charset="-128"/>
                <a:ea typeface="宋体" panose="02010600030101010101" pitchFamily="2" charset="-122"/>
              </a:rPr>
              <a:t>代码框架</a:t>
            </a:r>
            <a:endParaRPr lang="zh-CN" dirty="0" smtClean="0">
              <a:solidFill>
                <a:srgbClr val="163A5A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885831" y="3080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63A5A"/>
                </a:solidFill>
                <a:latin typeface="Kozuka Gothic Pro R" pitchFamily="34" charset="-128"/>
                <a:ea typeface="Kozuka Gothic Pro R" pitchFamily="34" charset="-128"/>
              </a:rPr>
              <a:t>核心技术</a:t>
            </a:r>
            <a:endParaRPr lang="zh-CN" altLang="en-US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主目录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60085" y="26788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latin typeface="Kozuka Gothic Pro R" pitchFamily="34" charset="-128"/>
                <a:ea typeface="Kozuka Gothic Pro R" pitchFamily="34" charset="-128"/>
              </a:rPr>
              <a:t>CONTENTS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382574" y="3108141"/>
            <a:ext cx="1061926" cy="1061926"/>
            <a:chOff x="1008115" y="2542722"/>
            <a:chExt cx="1360493" cy="1360493"/>
          </a:xfrm>
        </p:grpSpPr>
        <p:grpSp>
          <p:nvGrpSpPr>
            <p:cNvPr id="86" name="组合 85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7" name="同心圆 8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1327879" y="2645288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rgbClr val="163A5A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pic>
        <p:nvPicPr>
          <p:cNvPr id="3" name="图片 2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1084" y="-1050904"/>
            <a:ext cx="8810625" cy="4924425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2033846" y="1841572"/>
            <a:ext cx="1061926" cy="1061926"/>
            <a:chOff x="1008115" y="2542722"/>
            <a:chExt cx="1360493" cy="1360493"/>
          </a:xfrm>
        </p:grpSpPr>
        <p:grpSp>
          <p:nvGrpSpPr>
            <p:cNvPr id="45" name="组合 44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7" name="同心圆 4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301305" y="2643677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rgbClr val="163A5A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847014" y="1791877"/>
            <a:ext cx="1061926" cy="1061926"/>
            <a:chOff x="1008115" y="2542722"/>
            <a:chExt cx="1360493" cy="1360493"/>
          </a:xfrm>
        </p:grpSpPr>
        <p:grpSp>
          <p:nvGrpSpPr>
            <p:cNvPr id="55" name="组合 54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268621" y="2643677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rgbClr val="163A5A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777695" y="2957247"/>
            <a:ext cx="1061926" cy="1061926"/>
            <a:chOff x="1008115" y="2542722"/>
            <a:chExt cx="1360493" cy="1360493"/>
          </a:xfrm>
        </p:grpSpPr>
        <p:grpSp>
          <p:nvGrpSpPr>
            <p:cNvPr id="66" name="组合 65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8" name="同心圆 6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287848" y="2585262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rgbClr val="163A5A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764670" y="3108141"/>
            <a:ext cx="1061926" cy="1061926"/>
            <a:chOff x="1008115" y="2542722"/>
            <a:chExt cx="1360493" cy="1360493"/>
          </a:xfrm>
        </p:grpSpPr>
        <p:grpSp>
          <p:nvGrpSpPr>
            <p:cNvPr id="71" name="组合 70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3" name="同心圆 7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1264067" y="2660892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rgbClr val="163A5A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113546" y="151655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163A5A"/>
                </a:solidFill>
                <a:latin typeface="Kozuka Gothic Pro R" pitchFamily="34" charset="-128"/>
                <a:ea typeface="Kozuka Gothic Pro R" pitchFamily="34" charset="-128"/>
              </a:rPr>
              <a:t>录屏展示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9" name="TextBox 113"/>
          <p:cNvSpPr txBox="1"/>
          <p:nvPr/>
        </p:nvSpPr>
        <p:spPr>
          <a:xfrm>
            <a:off x="7837479" y="27189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63A5A"/>
                </a:solidFill>
                <a:latin typeface="Kozuka Gothic Pro R" pitchFamily="34" charset="-128"/>
                <a:ea typeface="宋体" panose="02010600030101010101" pitchFamily="2" charset="-122"/>
              </a:rPr>
              <a:t>总结</a:t>
            </a:r>
            <a:endParaRPr lang="zh-CN" dirty="0" smtClean="0">
              <a:solidFill>
                <a:srgbClr val="163A5A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4" grpId="0"/>
      <p:bldP spid="114" grpId="0"/>
      <p:bldP spid="115" grpId="0"/>
      <p:bldP spid="103" grpId="0" animBg="1"/>
      <p:bldP spid="94" grpId="0"/>
      <p:bldP spid="116" grpId="0"/>
      <p:bldP spid="76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8957" y="206330"/>
            <a:ext cx="254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好玩的功能</a:t>
            </a:r>
            <a:r>
              <a:rPr lang="en-US" altLang="zh-CN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—</a:t>
            </a:r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抖动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345327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38636" y="1320691"/>
            <a:ext cx="2855714" cy="2295905"/>
            <a:chOff x="140013" y="980695"/>
            <a:chExt cx="2855714" cy="2295905"/>
          </a:xfrm>
        </p:grpSpPr>
        <p:grpSp>
          <p:nvGrpSpPr>
            <p:cNvPr id="17" name="组合 16"/>
            <p:cNvGrpSpPr/>
            <p:nvPr/>
          </p:nvGrpSpPr>
          <p:grpSpPr>
            <a:xfrm>
              <a:off x="140013" y="980695"/>
              <a:ext cx="2855714" cy="2295905"/>
              <a:chOff x="1248617" y="1014961"/>
              <a:chExt cx="6955583" cy="1364172"/>
            </a:xfrm>
          </p:grpSpPr>
          <p:sp>
            <p:nvSpPr>
              <p:cNvPr id="18" name="圆角矩形 17"/>
              <p:cNvSpPr/>
              <p:nvPr/>
            </p:nvSpPr>
            <p:spPr bwMode="auto">
              <a:xfrm>
                <a:off x="1264428" y="1152525"/>
                <a:ext cx="6939772" cy="1226608"/>
              </a:xfrm>
              <a:prstGeom prst="roundRect">
                <a:avLst>
                  <a:gd name="adj" fmla="val 996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"/>
              <p:cNvSpPr/>
              <p:nvPr/>
            </p:nvSpPr>
            <p:spPr>
              <a:xfrm>
                <a:off x="1325204" y="1014961"/>
                <a:ext cx="1565482" cy="175664"/>
              </a:xfrm>
              <a:custGeom>
                <a:avLst/>
                <a:gdLst>
                  <a:gd name="connsiteX0" fmla="*/ 0 w 1565482"/>
                  <a:gd name="connsiteY0" fmla="*/ 0 h 247650"/>
                  <a:gd name="connsiteX1" fmla="*/ 1565482 w 1565482"/>
                  <a:gd name="connsiteY1" fmla="*/ 0 h 247650"/>
                  <a:gd name="connsiteX2" fmla="*/ 1565482 w 1565482"/>
                  <a:gd name="connsiteY2" fmla="*/ 247650 h 247650"/>
                  <a:gd name="connsiteX3" fmla="*/ 0 w 1565482"/>
                  <a:gd name="connsiteY3" fmla="*/ 247650 h 247650"/>
                  <a:gd name="connsiteX4" fmla="*/ 0 w 1565482"/>
                  <a:gd name="connsiteY4" fmla="*/ 0 h 247650"/>
                  <a:gd name="connsiteX0-1" fmla="*/ 0 w 1565482"/>
                  <a:gd name="connsiteY0-2" fmla="*/ 0 h 247650"/>
                  <a:gd name="connsiteX1-3" fmla="*/ 1298782 w 1565482"/>
                  <a:gd name="connsiteY1-4" fmla="*/ 0 h 247650"/>
                  <a:gd name="connsiteX2-5" fmla="*/ 1565482 w 1565482"/>
                  <a:gd name="connsiteY2-6" fmla="*/ 247650 h 247650"/>
                  <a:gd name="connsiteX3-7" fmla="*/ 0 w 1565482"/>
                  <a:gd name="connsiteY3-8" fmla="*/ 247650 h 247650"/>
                  <a:gd name="connsiteX4-9" fmla="*/ 0 w 1565482"/>
                  <a:gd name="connsiteY4-10" fmla="*/ 0 h 2476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65482" h="247650">
                    <a:moveTo>
                      <a:pt x="0" y="0"/>
                    </a:moveTo>
                    <a:lnTo>
                      <a:pt x="1298782" y="0"/>
                    </a:lnTo>
                    <a:lnTo>
                      <a:pt x="1565482" y="247650"/>
                    </a:lnTo>
                    <a:lnTo>
                      <a:pt x="0" y="247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2"/>
              <p:cNvSpPr/>
              <p:nvPr/>
            </p:nvSpPr>
            <p:spPr>
              <a:xfrm>
                <a:off x="1248617" y="1014961"/>
                <a:ext cx="1370757" cy="342152"/>
              </a:xfrm>
              <a:custGeom>
                <a:avLst/>
                <a:gdLst>
                  <a:gd name="connsiteX0" fmla="*/ 0 w 1323133"/>
                  <a:gd name="connsiteY0" fmla="*/ 0 h 1198669"/>
                  <a:gd name="connsiteX1" fmla="*/ 1323133 w 1323133"/>
                  <a:gd name="connsiteY1" fmla="*/ 0 h 1198669"/>
                  <a:gd name="connsiteX2" fmla="*/ 1323133 w 1323133"/>
                  <a:gd name="connsiteY2" fmla="*/ 1198669 h 1198669"/>
                  <a:gd name="connsiteX3" fmla="*/ 0 w 1323133"/>
                  <a:gd name="connsiteY3" fmla="*/ 1198669 h 1198669"/>
                  <a:gd name="connsiteX4" fmla="*/ 0 w 1323133"/>
                  <a:gd name="connsiteY4" fmla="*/ 0 h 1198669"/>
                  <a:gd name="connsiteX0-1" fmla="*/ 0 w 1323133"/>
                  <a:gd name="connsiteY0-2" fmla="*/ 0 h 1198669"/>
                  <a:gd name="connsiteX1-3" fmla="*/ 1323133 w 1323133"/>
                  <a:gd name="connsiteY1-4" fmla="*/ 0 h 1198669"/>
                  <a:gd name="connsiteX2-5" fmla="*/ 1085008 w 1323133"/>
                  <a:gd name="connsiteY2-6" fmla="*/ 817669 h 1198669"/>
                  <a:gd name="connsiteX3-7" fmla="*/ 0 w 1323133"/>
                  <a:gd name="connsiteY3-8" fmla="*/ 1198669 h 1198669"/>
                  <a:gd name="connsiteX4-9" fmla="*/ 0 w 1323133"/>
                  <a:gd name="connsiteY4-10" fmla="*/ 0 h 1198669"/>
                  <a:gd name="connsiteX0-11" fmla="*/ 47625 w 1370758"/>
                  <a:gd name="connsiteY0-12" fmla="*/ 0 h 827194"/>
                  <a:gd name="connsiteX1-13" fmla="*/ 1370758 w 1370758"/>
                  <a:gd name="connsiteY1-14" fmla="*/ 0 h 827194"/>
                  <a:gd name="connsiteX2-15" fmla="*/ 1132633 w 1370758"/>
                  <a:gd name="connsiteY2-16" fmla="*/ 817669 h 827194"/>
                  <a:gd name="connsiteX3-17" fmla="*/ 0 w 1370758"/>
                  <a:gd name="connsiteY3-18" fmla="*/ 827194 h 827194"/>
                  <a:gd name="connsiteX4-19" fmla="*/ 47625 w 1370758"/>
                  <a:gd name="connsiteY4-20" fmla="*/ 0 h 827194"/>
                  <a:gd name="connsiteX0-21" fmla="*/ 47625 w 1370758"/>
                  <a:gd name="connsiteY0-22" fmla="*/ 0 h 836719"/>
                  <a:gd name="connsiteX1-23" fmla="*/ 1370758 w 1370758"/>
                  <a:gd name="connsiteY1-24" fmla="*/ 0 h 836719"/>
                  <a:gd name="connsiteX2-25" fmla="*/ 875458 w 1370758"/>
                  <a:gd name="connsiteY2-26" fmla="*/ 836719 h 836719"/>
                  <a:gd name="connsiteX3-27" fmla="*/ 0 w 1370758"/>
                  <a:gd name="connsiteY3-28" fmla="*/ 827194 h 836719"/>
                  <a:gd name="connsiteX4-29" fmla="*/ 47625 w 1370758"/>
                  <a:gd name="connsiteY4-30" fmla="*/ 0 h 8367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70758" h="836719">
                    <a:moveTo>
                      <a:pt x="47625" y="0"/>
                    </a:moveTo>
                    <a:lnTo>
                      <a:pt x="1370758" y="0"/>
                    </a:lnTo>
                    <a:lnTo>
                      <a:pt x="875458" y="836719"/>
                    </a:lnTo>
                    <a:lnTo>
                      <a:pt x="0" y="827194"/>
                    </a:lnTo>
                    <a:lnTo>
                      <a:pt x="47625" y="0"/>
                    </a:lnTo>
                    <a:close/>
                  </a:path>
                </a:pathLst>
              </a:custGeom>
              <a:solidFill>
                <a:srgbClr val="163A5A"/>
              </a:solidFill>
              <a:ln>
                <a:noFill/>
              </a:ln>
              <a:effectLst>
                <a:outerShdw blurRad="63500" dist="63500" sx="102000" sy="102000" algn="ctr" rotWithShape="0">
                  <a:prstClr val="black">
                    <a:alpha val="6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448315" y="1263661"/>
                <a:ext cx="5419533" cy="424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zh-CN" altLang="zh-CN" sz="1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516634" y="2113046"/>
              <a:ext cx="22139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/>
                <a:t>循环改变位置</a:t>
              </a:r>
              <a:endParaRPr lang="zh-CN" altLang="en-US" sz="1400" dirty="0"/>
            </a:p>
          </p:txBody>
        </p:sp>
      </p:grpSp>
      <p:cxnSp>
        <p:nvCxnSpPr>
          <p:cNvPr id="25" name="直接连接符 24"/>
          <p:cNvCxnSpPr/>
          <p:nvPr/>
        </p:nvCxnSpPr>
        <p:spPr>
          <a:xfrm flipV="1">
            <a:off x="3107266" y="1320691"/>
            <a:ext cx="0" cy="26670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44" y="1098689"/>
            <a:ext cx="4085714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8957" y="206330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好玩的功能</a:t>
            </a:r>
            <a:r>
              <a:rPr lang="en-US" altLang="zh-CN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—</a:t>
            </a:r>
            <a:r>
              <a:rPr lang="zh-CN" altLang="en-US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发表情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345327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38636" y="1320691"/>
            <a:ext cx="2855714" cy="2295905"/>
            <a:chOff x="140013" y="980695"/>
            <a:chExt cx="2855714" cy="2295905"/>
          </a:xfrm>
        </p:grpSpPr>
        <p:grpSp>
          <p:nvGrpSpPr>
            <p:cNvPr id="17" name="组合 16"/>
            <p:cNvGrpSpPr/>
            <p:nvPr/>
          </p:nvGrpSpPr>
          <p:grpSpPr>
            <a:xfrm>
              <a:off x="140013" y="980695"/>
              <a:ext cx="2855714" cy="2295905"/>
              <a:chOff x="1248617" y="1014961"/>
              <a:chExt cx="6955583" cy="1364172"/>
            </a:xfrm>
          </p:grpSpPr>
          <p:sp>
            <p:nvSpPr>
              <p:cNvPr id="18" name="圆角矩形 17"/>
              <p:cNvSpPr/>
              <p:nvPr/>
            </p:nvSpPr>
            <p:spPr bwMode="auto">
              <a:xfrm>
                <a:off x="1264428" y="1152525"/>
                <a:ext cx="6939772" cy="1226608"/>
              </a:xfrm>
              <a:prstGeom prst="roundRect">
                <a:avLst>
                  <a:gd name="adj" fmla="val 996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"/>
              <p:cNvSpPr/>
              <p:nvPr/>
            </p:nvSpPr>
            <p:spPr>
              <a:xfrm>
                <a:off x="1325204" y="1014961"/>
                <a:ext cx="1565482" cy="175664"/>
              </a:xfrm>
              <a:custGeom>
                <a:avLst/>
                <a:gdLst>
                  <a:gd name="connsiteX0" fmla="*/ 0 w 1565482"/>
                  <a:gd name="connsiteY0" fmla="*/ 0 h 247650"/>
                  <a:gd name="connsiteX1" fmla="*/ 1565482 w 1565482"/>
                  <a:gd name="connsiteY1" fmla="*/ 0 h 247650"/>
                  <a:gd name="connsiteX2" fmla="*/ 1565482 w 1565482"/>
                  <a:gd name="connsiteY2" fmla="*/ 247650 h 247650"/>
                  <a:gd name="connsiteX3" fmla="*/ 0 w 1565482"/>
                  <a:gd name="connsiteY3" fmla="*/ 247650 h 247650"/>
                  <a:gd name="connsiteX4" fmla="*/ 0 w 1565482"/>
                  <a:gd name="connsiteY4" fmla="*/ 0 h 247650"/>
                  <a:gd name="connsiteX0-1" fmla="*/ 0 w 1565482"/>
                  <a:gd name="connsiteY0-2" fmla="*/ 0 h 247650"/>
                  <a:gd name="connsiteX1-3" fmla="*/ 1298782 w 1565482"/>
                  <a:gd name="connsiteY1-4" fmla="*/ 0 h 247650"/>
                  <a:gd name="connsiteX2-5" fmla="*/ 1565482 w 1565482"/>
                  <a:gd name="connsiteY2-6" fmla="*/ 247650 h 247650"/>
                  <a:gd name="connsiteX3-7" fmla="*/ 0 w 1565482"/>
                  <a:gd name="connsiteY3-8" fmla="*/ 247650 h 247650"/>
                  <a:gd name="connsiteX4-9" fmla="*/ 0 w 1565482"/>
                  <a:gd name="connsiteY4-10" fmla="*/ 0 h 2476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65482" h="247650">
                    <a:moveTo>
                      <a:pt x="0" y="0"/>
                    </a:moveTo>
                    <a:lnTo>
                      <a:pt x="1298782" y="0"/>
                    </a:lnTo>
                    <a:lnTo>
                      <a:pt x="1565482" y="247650"/>
                    </a:lnTo>
                    <a:lnTo>
                      <a:pt x="0" y="247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2"/>
              <p:cNvSpPr/>
              <p:nvPr/>
            </p:nvSpPr>
            <p:spPr>
              <a:xfrm>
                <a:off x="1248617" y="1014961"/>
                <a:ext cx="1370757" cy="342152"/>
              </a:xfrm>
              <a:custGeom>
                <a:avLst/>
                <a:gdLst>
                  <a:gd name="connsiteX0" fmla="*/ 0 w 1323133"/>
                  <a:gd name="connsiteY0" fmla="*/ 0 h 1198669"/>
                  <a:gd name="connsiteX1" fmla="*/ 1323133 w 1323133"/>
                  <a:gd name="connsiteY1" fmla="*/ 0 h 1198669"/>
                  <a:gd name="connsiteX2" fmla="*/ 1323133 w 1323133"/>
                  <a:gd name="connsiteY2" fmla="*/ 1198669 h 1198669"/>
                  <a:gd name="connsiteX3" fmla="*/ 0 w 1323133"/>
                  <a:gd name="connsiteY3" fmla="*/ 1198669 h 1198669"/>
                  <a:gd name="connsiteX4" fmla="*/ 0 w 1323133"/>
                  <a:gd name="connsiteY4" fmla="*/ 0 h 1198669"/>
                  <a:gd name="connsiteX0-1" fmla="*/ 0 w 1323133"/>
                  <a:gd name="connsiteY0-2" fmla="*/ 0 h 1198669"/>
                  <a:gd name="connsiteX1-3" fmla="*/ 1323133 w 1323133"/>
                  <a:gd name="connsiteY1-4" fmla="*/ 0 h 1198669"/>
                  <a:gd name="connsiteX2-5" fmla="*/ 1085008 w 1323133"/>
                  <a:gd name="connsiteY2-6" fmla="*/ 817669 h 1198669"/>
                  <a:gd name="connsiteX3-7" fmla="*/ 0 w 1323133"/>
                  <a:gd name="connsiteY3-8" fmla="*/ 1198669 h 1198669"/>
                  <a:gd name="connsiteX4-9" fmla="*/ 0 w 1323133"/>
                  <a:gd name="connsiteY4-10" fmla="*/ 0 h 1198669"/>
                  <a:gd name="connsiteX0-11" fmla="*/ 47625 w 1370758"/>
                  <a:gd name="connsiteY0-12" fmla="*/ 0 h 827194"/>
                  <a:gd name="connsiteX1-13" fmla="*/ 1370758 w 1370758"/>
                  <a:gd name="connsiteY1-14" fmla="*/ 0 h 827194"/>
                  <a:gd name="connsiteX2-15" fmla="*/ 1132633 w 1370758"/>
                  <a:gd name="connsiteY2-16" fmla="*/ 817669 h 827194"/>
                  <a:gd name="connsiteX3-17" fmla="*/ 0 w 1370758"/>
                  <a:gd name="connsiteY3-18" fmla="*/ 827194 h 827194"/>
                  <a:gd name="connsiteX4-19" fmla="*/ 47625 w 1370758"/>
                  <a:gd name="connsiteY4-20" fmla="*/ 0 h 827194"/>
                  <a:gd name="connsiteX0-21" fmla="*/ 47625 w 1370758"/>
                  <a:gd name="connsiteY0-22" fmla="*/ 0 h 836719"/>
                  <a:gd name="connsiteX1-23" fmla="*/ 1370758 w 1370758"/>
                  <a:gd name="connsiteY1-24" fmla="*/ 0 h 836719"/>
                  <a:gd name="connsiteX2-25" fmla="*/ 875458 w 1370758"/>
                  <a:gd name="connsiteY2-26" fmla="*/ 836719 h 836719"/>
                  <a:gd name="connsiteX3-27" fmla="*/ 0 w 1370758"/>
                  <a:gd name="connsiteY3-28" fmla="*/ 827194 h 836719"/>
                  <a:gd name="connsiteX4-29" fmla="*/ 47625 w 1370758"/>
                  <a:gd name="connsiteY4-30" fmla="*/ 0 h 8367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70758" h="836719">
                    <a:moveTo>
                      <a:pt x="47625" y="0"/>
                    </a:moveTo>
                    <a:lnTo>
                      <a:pt x="1370758" y="0"/>
                    </a:lnTo>
                    <a:lnTo>
                      <a:pt x="875458" y="836719"/>
                    </a:lnTo>
                    <a:lnTo>
                      <a:pt x="0" y="827194"/>
                    </a:lnTo>
                    <a:lnTo>
                      <a:pt x="47625" y="0"/>
                    </a:lnTo>
                    <a:close/>
                  </a:path>
                </a:pathLst>
              </a:custGeom>
              <a:solidFill>
                <a:srgbClr val="163A5A"/>
              </a:solidFill>
              <a:ln>
                <a:noFill/>
              </a:ln>
              <a:effectLst>
                <a:outerShdw blurRad="63500" dist="63500" sx="102000" sy="102000" algn="ctr" rotWithShape="0">
                  <a:prstClr val="black">
                    <a:alpha val="6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448315" y="1263661"/>
                <a:ext cx="5419533" cy="424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zh-CN" altLang="zh-CN" sz="1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544295" y="1944863"/>
              <a:ext cx="221396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/>
                <a:t>将表情作为图标标签插入进来，添加事件，如果双击则插入到发送框中</a:t>
              </a:r>
              <a:endParaRPr lang="zh-CN" altLang="en-US" sz="1400" dirty="0"/>
            </a:p>
          </p:txBody>
        </p:sp>
      </p:grpSp>
      <p:cxnSp>
        <p:nvCxnSpPr>
          <p:cNvPr id="25" name="直接连接符 24"/>
          <p:cNvCxnSpPr/>
          <p:nvPr/>
        </p:nvCxnSpPr>
        <p:spPr>
          <a:xfrm flipV="1">
            <a:off x="3107266" y="1320691"/>
            <a:ext cx="0" cy="26670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43" y="257210"/>
            <a:ext cx="4469215" cy="2976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695" y="3344686"/>
            <a:ext cx="4282048" cy="157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25122" y="736374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虽然是防</a:t>
            </a:r>
            <a:r>
              <a:rPr lang="en-US" altLang="zh-CN" dirty="0" smtClean="0">
                <a:solidFill>
                  <a:prstClr val="black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QQ</a:t>
            </a:r>
            <a:r>
              <a:rPr lang="zh-CN" altLang="en-US" dirty="0" smtClean="0">
                <a:solidFill>
                  <a:prstClr val="black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，但还是觉得和真正的</a:t>
            </a:r>
            <a:r>
              <a:rPr lang="en-US" altLang="zh-CN" dirty="0" smtClean="0">
                <a:solidFill>
                  <a:prstClr val="black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QQ</a:t>
            </a:r>
            <a:r>
              <a:rPr lang="zh-CN" altLang="en-US" dirty="0">
                <a:solidFill>
                  <a:prstClr val="black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差</a:t>
            </a:r>
            <a:r>
              <a:rPr lang="zh-CN" altLang="en-US" dirty="0" smtClean="0">
                <a:solidFill>
                  <a:prstClr val="black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了太多太多，时间比较紧，</a:t>
            </a:r>
            <a:endParaRPr lang="en-US" altLang="zh-CN" dirty="0" smtClean="0">
              <a:solidFill>
                <a:prstClr val="black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有很多最初打算实现的功能还没来得及完成，一些代码只知道这样写</a:t>
            </a:r>
            <a:endParaRPr lang="en-US" altLang="zh-CN" dirty="0" smtClean="0">
              <a:solidFill>
                <a:prstClr val="black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可以实现功能但是还不太懂为什么？</a:t>
            </a:r>
            <a:endParaRPr lang="en-US" altLang="zh-CN" dirty="0" smtClean="0">
              <a:solidFill>
                <a:prstClr val="black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1043" y="3344765"/>
            <a:ext cx="1721136" cy="548848"/>
            <a:chOff x="695368" y="3811490"/>
            <a:chExt cx="1721136" cy="548848"/>
          </a:xfrm>
        </p:grpSpPr>
        <p:grpSp>
          <p:nvGrpSpPr>
            <p:cNvPr id="52" name="组合 51"/>
            <p:cNvGrpSpPr/>
            <p:nvPr/>
          </p:nvGrpSpPr>
          <p:grpSpPr>
            <a:xfrm>
              <a:off x="695368" y="3811490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圆角矩形 5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825405" y="3951961"/>
              <a:ext cx="279463" cy="27946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59602" y="2818794"/>
            <a:ext cx="1721136" cy="548848"/>
            <a:chOff x="2173927" y="3285519"/>
            <a:chExt cx="1721136" cy="548848"/>
          </a:xfrm>
        </p:grpSpPr>
        <p:grpSp>
          <p:nvGrpSpPr>
            <p:cNvPr id="49" name="组合 48"/>
            <p:cNvGrpSpPr/>
            <p:nvPr/>
          </p:nvGrpSpPr>
          <p:grpSpPr>
            <a:xfrm>
              <a:off x="2173927" y="3285519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圆角矩形 4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椭圆 62"/>
            <p:cNvSpPr/>
            <p:nvPr/>
          </p:nvSpPr>
          <p:spPr>
            <a:xfrm>
              <a:off x="2307128" y="3420211"/>
              <a:ext cx="279463" cy="27946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70902" y="2292822"/>
            <a:ext cx="1721136" cy="548848"/>
            <a:chOff x="3685227" y="2759547"/>
            <a:chExt cx="1721136" cy="548848"/>
          </a:xfrm>
        </p:grpSpPr>
        <p:grpSp>
          <p:nvGrpSpPr>
            <p:cNvPr id="46" name="组合 45"/>
            <p:cNvGrpSpPr/>
            <p:nvPr/>
          </p:nvGrpSpPr>
          <p:grpSpPr>
            <a:xfrm>
              <a:off x="3685227" y="2759547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圆角矩形 4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椭圆 63"/>
            <p:cNvSpPr/>
            <p:nvPr/>
          </p:nvSpPr>
          <p:spPr>
            <a:xfrm>
              <a:off x="3829063" y="2894239"/>
              <a:ext cx="279463" cy="27946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890301" y="1766850"/>
            <a:ext cx="1721136" cy="548848"/>
            <a:chOff x="5204626" y="2233575"/>
            <a:chExt cx="1721136" cy="548848"/>
          </a:xfrm>
        </p:grpSpPr>
        <p:grpSp>
          <p:nvGrpSpPr>
            <p:cNvPr id="43" name="组合 42"/>
            <p:cNvGrpSpPr/>
            <p:nvPr/>
          </p:nvGrpSpPr>
          <p:grpSpPr>
            <a:xfrm>
              <a:off x="5204626" y="2233575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圆角矩形 43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5" name="椭圆 64"/>
            <p:cNvSpPr/>
            <p:nvPr/>
          </p:nvSpPr>
          <p:spPr>
            <a:xfrm>
              <a:off x="5384889" y="2368267"/>
              <a:ext cx="279463" cy="27946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90543" y="3476945"/>
            <a:ext cx="80021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163A5A"/>
                </a:solidFill>
                <a:latin typeface="方正兰亭细黑_GBK" pitchFamily="2" charset="-122"/>
                <a:ea typeface="方正兰亭细黑_GBK" pitchFamily="2" charset="-122"/>
              </a:rPr>
              <a:t>问题四</a:t>
            </a:r>
            <a:endParaRPr lang="zh-CN" altLang="en-US" sz="1600" dirty="0">
              <a:solidFill>
                <a:srgbClr val="163A5A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16249" y="2923940"/>
            <a:ext cx="80021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163A5A"/>
                </a:solidFill>
                <a:latin typeface="方正兰亭细黑_GBK" pitchFamily="2" charset="-122"/>
                <a:ea typeface="方正兰亭细黑_GBK" pitchFamily="2" charset="-122"/>
              </a:rPr>
              <a:t>问题三</a:t>
            </a:r>
            <a:endParaRPr lang="zh-CN" altLang="en-US" sz="1600" dirty="0">
              <a:solidFill>
                <a:srgbClr val="163A5A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94201" y="2423369"/>
            <a:ext cx="80021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163A5A"/>
                </a:solidFill>
                <a:latin typeface="方正兰亭细黑_GBK" pitchFamily="2" charset="-122"/>
                <a:ea typeface="方正兰亭细黑_GBK" pitchFamily="2" charset="-122"/>
              </a:rPr>
              <a:t>问题二</a:t>
            </a:r>
            <a:endParaRPr lang="zh-CN" altLang="en-US" sz="1600" dirty="0">
              <a:solidFill>
                <a:srgbClr val="163A5A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62749" y="1888907"/>
            <a:ext cx="80021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63A5A"/>
                </a:solidFill>
                <a:latin typeface="方正兰亭细黑_GBK" pitchFamily="2" charset="-122"/>
                <a:ea typeface="方正兰亭细黑_GBK" pitchFamily="2" charset="-122"/>
              </a:rPr>
              <a:t>问题一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669337" y="1645497"/>
            <a:ext cx="435531" cy="4355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椭圆 79"/>
          <p:cNvSpPr/>
          <p:nvPr/>
        </p:nvSpPr>
        <p:spPr>
          <a:xfrm>
            <a:off x="7794388" y="4243976"/>
            <a:ext cx="500908" cy="50090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rgbClr val="163A5A"/>
            </a:solidFill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8423305" y="3522698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rgbClr val="163A5A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1397585" y="2038036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8" name="同心圆 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7183751" y="4563355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4" name="同心圆 10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316009" y="3897255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9" name="椭圆 108"/>
          <p:cNvSpPr/>
          <p:nvPr/>
        </p:nvSpPr>
        <p:spPr>
          <a:xfrm>
            <a:off x="1572773" y="1714183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rgbClr val="163A5A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767327" y="2356561"/>
            <a:ext cx="137389" cy="13738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rgbClr val="163A5A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8411685" y="3951960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2" name="同心圆 1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椭圆 113"/>
          <p:cNvSpPr/>
          <p:nvPr/>
        </p:nvSpPr>
        <p:spPr>
          <a:xfrm>
            <a:off x="6629511" y="4508355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rgbClr val="163A5A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104868" y="2696479"/>
            <a:ext cx="137389" cy="13738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rgbClr val="163A5A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2318171" y="212175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9" name="同心圆 1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59882" y="4106421"/>
            <a:ext cx="1563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prstClr val="black"/>
                </a:solidFill>
                <a:latin typeface="Kozuka Gothic Pro R" pitchFamily="34" charset="-128"/>
                <a:ea typeface="Kozuka Gothic Pro R" pitchFamily="34" charset="-128"/>
              </a:rPr>
              <a:t>添加表情的实现（目前只能发送代码中所写的那些）</a:t>
            </a:r>
            <a:endParaRPr lang="zh-CN" altLang="en-US" sz="1400" dirty="0">
              <a:solidFill>
                <a:prstClr val="black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381642" y="3543559"/>
            <a:ext cx="2131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black"/>
                </a:solidFill>
                <a:latin typeface="Kozuka Gothic Pro R" pitchFamily="34" charset="-128"/>
                <a:ea typeface="Kozuka Gothic Pro R" pitchFamily="34" charset="-128"/>
              </a:rPr>
              <a:t>添加好友功能的实现</a:t>
            </a:r>
            <a:endParaRPr lang="zh-CN" altLang="en-US" sz="1600" dirty="0">
              <a:solidFill>
                <a:prstClr val="black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214900" y="3063672"/>
            <a:ext cx="1563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black"/>
                </a:solidFill>
                <a:latin typeface="Kozuka Gothic Pro R" pitchFamily="34" charset="-128"/>
                <a:ea typeface="Kozuka Gothic Pro R" pitchFamily="34" charset="-128"/>
              </a:rPr>
              <a:t>找回密码功能</a:t>
            </a:r>
            <a:endParaRPr lang="zh-CN" altLang="en-US" sz="1600" dirty="0">
              <a:solidFill>
                <a:prstClr val="black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66822" y="2308042"/>
            <a:ext cx="1907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  <a:latin typeface="Kozuka Gothic Pro R" pitchFamily="34" charset="-128"/>
                <a:ea typeface="Kozuka Gothic Pro R" pitchFamily="34" charset="-128"/>
              </a:rPr>
              <a:t>QQ</a:t>
            </a:r>
            <a:r>
              <a:rPr lang="zh-CN" altLang="en-US" sz="1400" dirty="0" smtClean="0">
                <a:solidFill>
                  <a:prstClr val="black"/>
                </a:solidFill>
                <a:latin typeface="Kozuka Gothic Pro R" pitchFamily="34" charset="-128"/>
                <a:ea typeface="Kozuka Gothic Pro R" pitchFamily="34" charset="-128"/>
              </a:rPr>
              <a:t>号保存</a:t>
            </a:r>
            <a:r>
              <a:rPr lang="zh-CN" altLang="en-US" sz="1400" dirty="0">
                <a:solidFill>
                  <a:prstClr val="black"/>
                </a:solidFill>
                <a:latin typeface="Kozuka Gothic Pro R" pitchFamily="34" charset="-128"/>
                <a:ea typeface="Kozuka Gothic Pro R" pitchFamily="34" charset="-128"/>
              </a:rPr>
              <a:t>，登陆过的可以保存到下拉列表框中还没</a:t>
            </a:r>
            <a:r>
              <a:rPr lang="zh-CN" altLang="en-US" sz="1400" dirty="0" smtClean="0">
                <a:solidFill>
                  <a:prstClr val="black"/>
                </a:solidFill>
                <a:latin typeface="Kozuka Gothic Pro R" pitchFamily="34" charset="-128"/>
                <a:ea typeface="Kozuka Gothic Pro R" pitchFamily="34" charset="-128"/>
              </a:rPr>
              <a:t>实现，以及保存密码的单选框</a:t>
            </a:r>
            <a:endParaRPr lang="zh-CN" altLang="en-US" sz="1400" dirty="0">
              <a:solidFill>
                <a:prstClr val="black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rgbClr val="163A5A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08957" y="206330"/>
            <a:ext cx="254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itchFamily="2" charset="-122"/>
                <a:ea typeface="方正兰亭细黑_GBK" pitchFamily="2" charset="-122"/>
              </a:rPr>
              <a:t>还剩下好多的问题</a:t>
            </a:r>
            <a:endParaRPr lang="zh-CN" altLang="en-US" sz="2000" spc="300" dirty="0">
              <a:solidFill>
                <a:prstClr val="black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3453243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654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7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1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1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3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3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3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3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4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/>
          <p:bldP spid="39" grpId="0"/>
          <p:bldP spid="40" grpId="0"/>
          <p:bldP spid="41" grpId="0"/>
          <p:bldP spid="80" grpId="0" animBg="1"/>
          <p:bldP spid="81" grpId="0" animBg="1"/>
          <p:bldP spid="109" grpId="0" animBg="1"/>
          <p:bldP spid="110" grpId="0" animBg="1"/>
          <p:bldP spid="114" grpId="0" animBg="1"/>
          <p:bldP spid="115" grpId="0" animBg="1"/>
          <p:bldP spid="68" grpId="0"/>
          <p:bldP spid="69" grpId="0"/>
          <p:bldP spid="70" grpId="0"/>
          <p:bldP spid="71" grpId="0"/>
          <p:bldP spid="76" grpId="0" animBg="1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7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1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3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3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3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3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4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/>
          <p:bldP spid="39" grpId="0"/>
          <p:bldP spid="40" grpId="0"/>
          <p:bldP spid="41" grpId="0"/>
          <p:bldP spid="80" grpId="0" animBg="1"/>
          <p:bldP spid="81" grpId="0" animBg="1"/>
          <p:bldP spid="109" grpId="0" animBg="1"/>
          <p:bldP spid="110" grpId="0" animBg="1"/>
          <p:bldP spid="114" grpId="0" animBg="1"/>
          <p:bldP spid="115" grpId="0" animBg="1"/>
          <p:bldP spid="68" grpId="0"/>
          <p:bldP spid="69" grpId="0"/>
          <p:bldP spid="70" grpId="0"/>
          <p:bldP spid="71" grpId="0"/>
          <p:bldP spid="76" grpId="0" animBg="1"/>
          <p:bldP spid="77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621323" y="216613"/>
            <a:ext cx="3741377" cy="37413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椭圆 7"/>
          <p:cNvSpPr/>
          <p:nvPr/>
        </p:nvSpPr>
        <p:spPr>
          <a:xfrm rot="10498052">
            <a:off x="1620315" y="3970953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0498052">
            <a:off x="2373672" y="4627445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89283" y="3406942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5846" y="3501799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98806" y="433214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 rot="10498052">
            <a:off x="1885935" y="3263614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23937" y="4521063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 rot="10498052">
            <a:off x="864969" y="4139410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38065" y="411525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 rot="10498052">
            <a:off x="3629030" y="4713305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0498052">
            <a:off x="419086" y="4786416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6746" y="224858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恳请提出宝贵意见</a:t>
            </a:r>
            <a:endParaRPr lang="zh-CN" altLang="en-US" sz="36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984531" y="2126728"/>
            <a:ext cx="3042416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53018" y="1240415"/>
            <a:ext cx="395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衷心感谢您的观看</a:t>
            </a:r>
            <a:endParaRPr lang="zh-CN" altLang="en-US" sz="3600" dirty="0">
              <a:solidFill>
                <a:srgbClr val="00206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 rot="10498052">
            <a:off x="6535215" y="4000987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 rot="10498052">
            <a:off x="7288572" y="4657479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104183" y="3436976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960746" y="353183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813706" y="4362181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椭圆 69"/>
          <p:cNvSpPr/>
          <p:nvPr/>
        </p:nvSpPr>
        <p:spPr>
          <a:xfrm rot="10498052">
            <a:off x="6800835" y="3293648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138837" y="4551097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 rot="10498052">
            <a:off x="5779869" y="4169444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8352965" y="414528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 rot="10498052">
            <a:off x="8543930" y="4743339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10498052">
            <a:off x="5333986" y="4816450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6 -0.7892 L 5E-6 2.4691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7 -0.68768 L 3.61111E-6 2.94717E-6 " pathEditMode="relative" rAng="0" ptsTypes="AA">
                                      <p:cBhvr>
                                        <p:cTn id="50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14" y="34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23" grpId="0" animBg="1"/>
      <p:bldP spid="27" grpId="0" animBg="1"/>
      <p:bldP spid="28" grpId="0" animBg="1"/>
      <p:bldP spid="50" grpId="0"/>
      <p:bldP spid="57" grpId="0"/>
      <p:bldP spid="59" grpId="0" animBg="1"/>
      <p:bldP spid="60" grpId="0" animBg="1"/>
      <p:bldP spid="70" grpId="0" animBg="1"/>
      <p:bldP spid="74" grpId="0" animBg="1"/>
      <p:bldP spid="78" grpId="0" animBg="1"/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1500" y="256823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" fmla="*/ 0 w 8001000"/>
                <a:gd name="connsiteY0" fmla="*/ 2542126 h 2542126"/>
                <a:gd name="connsiteX1" fmla="*/ 1066800 w 8001000"/>
                <a:gd name="connsiteY1" fmla="*/ 128482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" fmla="*/ 0 w 8001000"/>
                <a:gd name="connsiteY0" fmla="*/ 2600659 h 2600659"/>
                <a:gd name="connsiteX1" fmla="*/ 1066800 w 8001000"/>
                <a:gd name="connsiteY1" fmla="*/ 1343359 h 2600659"/>
                <a:gd name="connsiteX2" fmla="*/ 2400300 w 8001000"/>
                <a:gd name="connsiteY2" fmla="*/ 505159 h 2600659"/>
                <a:gd name="connsiteX3" fmla="*/ 4191000 w 8001000"/>
                <a:gd name="connsiteY3" fmla="*/ 17479 h 2600659"/>
                <a:gd name="connsiteX4" fmla="*/ 6324600 w 8001000"/>
                <a:gd name="connsiteY4" fmla="*/ 162259 h 2600659"/>
                <a:gd name="connsiteX5" fmla="*/ 8001000 w 8001000"/>
                <a:gd name="connsiteY5" fmla="*/ 676609 h 2600659"/>
                <a:gd name="connsiteX0" fmla="*/ 0 w 8001000"/>
                <a:gd name="connsiteY0" fmla="*/ 2613361 h 2613361"/>
                <a:gd name="connsiteX1" fmla="*/ 1066800 w 8001000"/>
                <a:gd name="connsiteY1" fmla="*/ 1356061 h 2613361"/>
                <a:gd name="connsiteX2" fmla="*/ 2400300 w 8001000"/>
                <a:gd name="connsiteY2" fmla="*/ 517861 h 2613361"/>
                <a:gd name="connsiteX3" fmla="*/ 4191000 w 8001000"/>
                <a:gd name="connsiteY3" fmla="*/ 30181 h 2613361"/>
                <a:gd name="connsiteX4" fmla="*/ 6339840 w 8001000"/>
                <a:gd name="connsiteY4" fmla="*/ 121621 h 2613361"/>
                <a:gd name="connsiteX5" fmla="*/ 8001000 w 8001000"/>
                <a:gd name="connsiteY5" fmla="*/ 689311 h 261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163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163A5A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rot="18958258">
            <a:off x="1465829" y="3636777"/>
            <a:ext cx="487344" cy="309269"/>
            <a:chOff x="2903220" y="280488"/>
            <a:chExt cx="746760" cy="473892"/>
          </a:xfrm>
        </p:grpSpPr>
        <p:sp>
          <p:nvSpPr>
            <p:cNvPr id="10" name="矩形 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prstClr val="white"/>
                  </a:solidFill>
                </a:rPr>
                <a:t>1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8938009">
            <a:off x="2599338" y="3075293"/>
            <a:ext cx="487344" cy="309267"/>
            <a:chOff x="2903220" y="280488"/>
            <a:chExt cx="746760" cy="473892"/>
          </a:xfrm>
        </p:grpSpPr>
        <p:sp>
          <p:nvSpPr>
            <p:cNvPr id="14" name="矩形 13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prstClr val="white"/>
                  </a:solidFill>
                </a:rPr>
                <a:t>2</a:t>
              </a: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0658534">
            <a:off x="3969793" y="2386445"/>
            <a:ext cx="487344" cy="359276"/>
            <a:chOff x="2903220" y="203863"/>
            <a:chExt cx="746760" cy="550517"/>
          </a:xfrm>
        </p:grpSpPr>
        <p:sp>
          <p:nvSpPr>
            <p:cNvPr id="17" name="矩形 16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prstClr val="white"/>
                  </a:solidFill>
                </a:rPr>
                <a:t>3</a:t>
              </a: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3089931" y="203863"/>
              <a:ext cx="373380" cy="26670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0800000">
            <a:off x="5473327" y="2525065"/>
            <a:ext cx="487344" cy="309269"/>
            <a:chOff x="2903220" y="280488"/>
            <a:chExt cx="746760" cy="473892"/>
          </a:xfrm>
        </p:grpSpPr>
        <p:sp>
          <p:nvSpPr>
            <p:cNvPr id="20" name="矩形 1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prstClr val="white"/>
                  </a:solidFill>
                </a:rPr>
                <a:t>4</a:t>
              </a: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114118">
            <a:off x="7012567" y="2556971"/>
            <a:ext cx="487344" cy="309269"/>
            <a:chOff x="2903220" y="280488"/>
            <a:chExt cx="746760" cy="473892"/>
          </a:xfrm>
        </p:grpSpPr>
        <p:sp>
          <p:nvSpPr>
            <p:cNvPr id="23" name="矩形 22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prstClr val="white"/>
                  </a:solidFill>
                </a:rPr>
                <a:t>5</a:t>
              </a: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75517" y="3059462"/>
            <a:ext cx="646331" cy="633972"/>
            <a:chOff x="875517" y="3059462"/>
            <a:chExt cx="646331" cy="633972"/>
          </a:xfrm>
        </p:grpSpPr>
        <p:grpSp>
          <p:nvGrpSpPr>
            <p:cNvPr id="27" name="组合 26"/>
            <p:cNvGrpSpPr/>
            <p:nvPr/>
          </p:nvGrpSpPr>
          <p:grpSpPr>
            <a:xfrm>
              <a:off x="877075" y="3059462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2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 rot="20085162">
              <a:off x="875517" y="31917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登陆</a:t>
              </a:r>
              <a:endParaRPr lang="zh-CN" altLang="en-US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877864" y="3455276"/>
            <a:ext cx="631551" cy="633972"/>
            <a:chOff x="2877864" y="3455276"/>
            <a:chExt cx="631551" cy="633972"/>
          </a:xfrm>
        </p:grpSpPr>
        <p:grpSp>
          <p:nvGrpSpPr>
            <p:cNvPr id="31" name="组合 30"/>
            <p:cNvGrpSpPr/>
            <p:nvPr/>
          </p:nvGrpSpPr>
          <p:grpSpPr>
            <a:xfrm>
              <a:off x="2877864" y="34552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 rot="19571467">
              <a:off x="2914380" y="357352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注册</a:t>
              </a:r>
              <a:endParaRPr lang="zh-CN" altLang="en-US" sz="1600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530510" y="1639176"/>
            <a:ext cx="1005403" cy="633972"/>
            <a:chOff x="3530510" y="1639176"/>
            <a:chExt cx="1005403" cy="633972"/>
          </a:xfrm>
        </p:grpSpPr>
        <p:grpSp>
          <p:nvGrpSpPr>
            <p:cNvPr id="34" name="组合 33"/>
            <p:cNvGrpSpPr/>
            <p:nvPr/>
          </p:nvGrpSpPr>
          <p:grpSpPr>
            <a:xfrm>
              <a:off x="3723650" y="16391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3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 rot="20721555">
              <a:off x="3530510" y="182215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查找好友</a:t>
              </a:r>
              <a:endParaRPr lang="zh-CN" altLang="en-US" sz="1600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280187" y="2971804"/>
            <a:ext cx="1005403" cy="633972"/>
            <a:chOff x="5293937" y="2971804"/>
            <a:chExt cx="1005403" cy="633972"/>
          </a:xfrm>
        </p:grpSpPr>
        <p:grpSp>
          <p:nvGrpSpPr>
            <p:cNvPr id="37" name="组合 36"/>
            <p:cNvGrpSpPr/>
            <p:nvPr/>
          </p:nvGrpSpPr>
          <p:grpSpPr>
            <a:xfrm>
              <a:off x="5473327" y="2971804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293937" y="315047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文件传输</a:t>
              </a:r>
              <a:endParaRPr lang="zh-CN" altLang="en-US" sz="1600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968851" y="1774359"/>
            <a:ext cx="1107996" cy="633972"/>
            <a:chOff x="6968851" y="1774359"/>
            <a:chExt cx="1107996" cy="633972"/>
          </a:xfrm>
        </p:grpSpPr>
        <p:grpSp>
          <p:nvGrpSpPr>
            <p:cNvPr id="40" name="组合 39"/>
            <p:cNvGrpSpPr/>
            <p:nvPr/>
          </p:nvGrpSpPr>
          <p:grpSpPr>
            <a:xfrm>
              <a:off x="7213287" y="1774359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 rot="1067031">
              <a:off x="6968851" y="193528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双人聊天</a:t>
              </a:r>
              <a:endParaRPr lang="zh-CN" altLang="en-US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12330" y="8920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63A5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整体任务分析</a:t>
            </a:r>
            <a:endParaRPr lang="zh-CN" altLang="en-US" dirty="0">
              <a:solidFill>
                <a:srgbClr val="163A5A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整体分析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88946" y="1680301"/>
            <a:ext cx="219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/>
              <a:t>查找好友</a:t>
            </a:r>
            <a:r>
              <a:rPr lang="zh-CN" altLang="en-US" sz="1200" dirty="0"/>
              <a:t>，输入好友</a:t>
            </a:r>
            <a:r>
              <a:rPr lang="en-US" altLang="zh-CN" sz="1200" dirty="0" err="1"/>
              <a:t>qq</a:t>
            </a:r>
            <a:r>
              <a:rPr lang="zh-CN" altLang="en-US" sz="1200" dirty="0"/>
              <a:t>号码，弹出来与好友聊天的对话框，也需要连接数据库实现</a:t>
            </a:r>
          </a:p>
        </p:txBody>
      </p:sp>
      <p:sp>
        <p:nvSpPr>
          <p:cNvPr id="56" name="TextBox 55"/>
          <p:cNvSpPr txBox="1"/>
          <p:nvPr/>
        </p:nvSpPr>
        <p:spPr>
          <a:xfrm rot="19800000">
            <a:off x="1467529" y="2298639"/>
            <a:ext cx="220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/>
              <a:t>登录</a:t>
            </a:r>
            <a:r>
              <a:rPr lang="zh-CN" altLang="en-US" sz="1200" dirty="0"/>
              <a:t>，输入</a:t>
            </a:r>
            <a:r>
              <a:rPr lang="en-US" altLang="zh-CN" sz="1200" dirty="0" err="1"/>
              <a:t>qq</a:t>
            </a:r>
            <a:r>
              <a:rPr lang="zh-CN" altLang="en-US" sz="1200" dirty="0"/>
              <a:t>号和密码，并且要去数据库中检测</a:t>
            </a:r>
            <a:r>
              <a:rPr lang="en-US" altLang="zh-CN" sz="1200" dirty="0" err="1"/>
              <a:t>qq</a:t>
            </a:r>
            <a:r>
              <a:rPr lang="zh-CN" altLang="en-US" sz="1200" dirty="0"/>
              <a:t>号是否存在，与密码是否一致</a:t>
            </a:r>
            <a:endParaRPr lang="en-US" altLang="zh-CN" sz="1200" dirty="0"/>
          </a:p>
        </p:txBody>
      </p:sp>
      <p:sp>
        <p:nvSpPr>
          <p:cNvPr id="57" name="TextBox 56"/>
          <p:cNvSpPr txBox="1"/>
          <p:nvPr/>
        </p:nvSpPr>
        <p:spPr>
          <a:xfrm rot="18900000">
            <a:off x="1107727" y="4095740"/>
            <a:ext cx="176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/>
              <a:t>实现注册、</a:t>
            </a:r>
            <a:r>
              <a:rPr lang="zh-CN" altLang="en-US" sz="1200" dirty="0"/>
              <a:t>将注册的信息保存到数据库中</a:t>
            </a:r>
            <a:endParaRPr lang="en-US" altLang="zh-CN" sz="1200" dirty="0"/>
          </a:p>
        </p:txBody>
      </p:sp>
      <p:sp>
        <p:nvSpPr>
          <p:cNvPr id="58" name="TextBox 57"/>
          <p:cNvSpPr txBox="1"/>
          <p:nvPr/>
        </p:nvSpPr>
        <p:spPr>
          <a:xfrm rot="20700000">
            <a:off x="3409218" y="3002969"/>
            <a:ext cx="202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/>
              <a:t>查找好友</a:t>
            </a:r>
            <a:r>
              <a:rPr lang="zh-CN" altLang="en-US" sz="1200" dirty="0"/>
              <a:t>，输入好友</a:t>
            </a:r>
            <a:r>
              <a:rPr lang="en-US" altLang="zh-CN" sz="1200" dirty="0" err="1"/>
              <a:t>qq</a:t>
            </a:r>
            <a:r>
              <a:rPr lang="zh-CN" altLang="en-US" sz="1200" dirty="0"/>
              <a:t>号码，弹出来与好友聊天的对话框，也需要连接数据库实现</a:t>
            </a:r>
          </a:p>
        </p:txBody>
      </p:sp>
      <p:sp>
        <p:nvSpPr>
          <p:cNvPr id="59" name="TextBox 58"/>
          <p:cNvSpPr txBox="1"/>
          <p:nvPr/>
        </p:nvSpPr>
        <p:spPr>
          <a:xfrm rot="900000">
            <a:off x="6398486" y="3113439"/>
            <a:ext cx="181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/>
              <a:t>双人</a:t>
            </a:r>
            <a:r>
              <a:rPr lang="zh-CN" altLang="en-US" sz="1200" dirty="0"/>
              <a:t>聊天，原理同文件传输，将所有要发送的转换成字节流然后发送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5322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 animBg="1"/>
      <p:bldP spid="52" grpId="0"/>
      <p:bldP spid="55" grpId="0"/>
      <p:bldP spid="56" grpId="0"/>
      <p:bldP spid="57" grpId="0"/>
      <p:bldP spid="58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展示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1712682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LP_201707071333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9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9" grpId="0" animBg="1"/>
      <p:bldP spid="1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938111" y="2257793"/>
            <a:ext cx="1197832" cy="461666"/>
            <a:chOff x="1936759" y="922589"/>
            <a:chExt cx="1197832" cy="461666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589"/>
              <a:ext cx="1197832" cy="461666"/>
              <a:chOff x="3295234" y="2677383"/>
              <a:chExt cx="2596057" cy="362839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92772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2056590" y="1005479"/>
              <a:ext cx="959223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代码框架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代码框架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1" y="595024"/>
            <a:ext cx="24003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69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938608" y="1425893"/>
            <a:ext cx="1204367" cy="461667"/>
            <a:chOff x="1936759" y="922587"/>
            <a:chExt cx="1204367" cy="461667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类代码框架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代码框架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11" y="2545142"/>
            <a:ext cx="1495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35417"/>
            <a:ext cx="223837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2545142"/>
            <a:ext cx="29908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9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938608" y="1425893"/>
            <a:ext cx="1204367" cy="461667"/>
            <a:chOff x="1936759" y="922587"/>
            <a:chExt cx="1204367" cy="461667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类代码框架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代码框架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1" y="2707067"/>
            <a:ext cx="16097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50" y="2707066"/>
            <a:ext cx="17716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038" y="1116151"/>
            <a:ext cx="166687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231" y="825879"/>
            <a:ext cx="28575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16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938608" y="1425893"/>
            <a:ext cx="1204367" cy="461667"/>
            <a:chOff x="1936759" y="922587"/>
            <a:chExt cx="1204367" cy="461667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类代码框架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代码框架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02" y="2414514"/>
            <a:ext cx="1781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117" y="905830"/>
            <a:ext cx="298132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49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938608" y="1425893"/>
            <a:ext cx="1204367" cy="461667"/>
            <a:chOff x="1936759" y="922587"/>
            <a:chExt cx="1204367" cy="461667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587"/>
              <a:ext cx="1197832" cy="461667"/>
              <a:chOff x="3295234" y="2677383"/>
              <a:chExt cx="2596057" cy="36284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92773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976719" y="1005479"/>
              <a:ext cx="1164407" cy="31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类代码框架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7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8111" y="19491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prstClr val="black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代码框架</a:t>
            </a:r>
            <a:endParaRPr lang="zh-CN" altLang="en-US" sz="2000" spc="300" dirty="0">
              <a:solidFill>
                <a:prstClr val="black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02" y="2414514"/>
            <a:ext cx="1781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82" y="275284"/>
            <a:ext cx="466725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5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模板网-WWW.1PPT.COM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第一PPT模板网-WWW.1PPT.COM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436</Words>
  <Application>Microsoft Office PowerPoint</Application>
  <PresentationFormat>全屏显示(16:9)</PresentationFormat>
  <Paragraphs>104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华文行楷</vt:lpstr>
      <vt:lpstr>宋体</vt:lpstr>
      <vt:lpstr>Calibri</vt:lpstr>
      <vt:lpstr>方正兰亭细黑_GBK_M</vt:lpstr>
      <vt:lpstr>方正兰亭黑_GBK</vt:lpstr>
      <vt:lpstr>方正大黑简体</vt:lpstr>
      <vt:lpstr>方正韵动中黑简体</vt:lpstr>
      <vt:lpstr>微软雅黑</vt:lpstr>
      <vt:lpstr>Arial</vt:lpstr>
      <vt:lpstr>Watford DB</vt:lpstr>
      <vt:lpstr>方正兰亭黑简体</vt:lpstr>
      <vt:lpstr>造字工房劲黑（非商用）常规体</vt:lpstr>
      <vt:lpstr>方正兰亭细黑_GBK</vt:lpstr>
      <vt:lpstr>Impact</vt:lpstr>
      <vt:lpstr>Kozuka Gothic Pro R</vt:lpstr>
      <vt:lpstr>第一PPT模板网-WWW.1PPT.COM</vt:lpstr>
      <vt:lpstr>1_第一PPT模板网-WWW.1PPT.COM</vt:lpstr>
      <vt:lpstr>2_第一PPT模板网-WWW.1PPT.COM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</dc:title>
  <dc:creator>www.1ppt.com</dc:creator>
  <dc:description>www.1ppt.com;</dc:description>
  <cp:lastModifiedBy>lenovo</cp:lastModifiedBy>
  <cp:revision>118</cp:revision>
  <dcterms:created xsi:type="dcterms:W3CDTF">2015-01-22T11:01:00Z</dcterms:created>
  <dcterms:modified xsi:type="dcterms:W3CDTF">2017-07-07T09:26:18Z</dcterms:modified>
  <cp:category>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